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8288000" cy="10287000"/>
  <p:notesSz cx="6858000" cy="9144000"/>
  <p:embeddedFontLst>
    <p:embeddedFont>
      <p:font typeface="각진펜" panose="020B0600000101010101" charset="-127"/>
      <p:regular r:id="rId51"/>
    </p:embeddedFont>
    <p:embeddedFont>
      <p:font typeface="Arimo" panose="020B0600000101010101" charset="0"/>
      <p:regular r:id="rId52"/>
    </p:embeddedFont>
    <p:embeddedFont>
      <p:font typeface="각진펜 Bold" panose="020B0600000101010101" charset="-127"/>
      <p:regular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Gotham Bold" panose="020B0600000101010101" charset="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2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daplayground.com/x/bn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2712591" y="3207612"/>
            <a:ext cx="12862818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5499" b="1" spc="-109" dirty="0" smtClean="0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UVM </a:t>
            </a:r>
            <a:r>
              <a:rPr lang="en-US" sz="5499" b="1" spc="-109" dirty="0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VERIFIACTION</a:t>
            </a:r>
          </a:p>
          <a:p>
            <a:pPr algn="ctr">
              <a:lnSpc>
                <a:spcPts val="6599"/>
              </a:lnSpc>
              <a:spcBef>
                <a:spcPct val="0"/>
              </a:spcBef>
            </a:pPr>
            <a:r>
              <a:rPr lang="en-US" sz="5499" b="1" spc="-109" dirty="0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LINE BUFFER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28655" y="6549080"/>
            <a:ext cx="14035564" cy="80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EDA </a:t>
            </a:r>
            <a:r>
              <a:rPr lang="en-US" sz="4599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Playgroud</a:t>
            </a:r>
            <a:r>
              <a:rPr lang="en-US" sz="45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</a:t>
            </a:r>
            <a:r>
              <a:rPr lang="en-US" sz="4599" u="sng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3" tooltip="https://edaplayground.com/x/bnEr"/>
              </a:rPr>
              <a:t>https://edaplayground.com/x/bnEr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08610" y="226391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1" name="Object 11"/>
          <p:cNvGraphicFramePr/>
          <p:nvPr/>
        </p:nvGraphicFramePr>
        <p:xfrm>
          <a:off x="1408610" y="4535572"/>
          <a:ext cx="16230600" cy="504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r:id="rId7" imgW="19469100" imgH="8293100" progId="Excel.Sheet.12">
                  <p:embed/>
                </p:oleObj>
              </mc:Choice>
              <mc:Fallback>
                <p:oleObj name="Worksheet" r:id="rId7" imgW="19469100" imgH="8293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8610" y="4535572"/>
                        <a:ext cx="16230600" cy="5046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Verification Scenario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35126" y="2160731"/>
            <a:ext cx="259136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Bypass Mode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8030" y="2960584"/>
            <a:ext cx="13862876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검증 test case :</a:t>
            </a:r>
          </a:p>
          <a:p>
            <a:pPr marL="539749" lvl="1" indent="-269875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다양한 Frame size에서 DUT가 정상 동작 확인(Frame size Random 생성).</a:t>
            </a:r>
          </a:p>
          <a:p>
            <a:pPr marL="539749" lvl="1" indent="-269875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Bypass 모드 활성화 시, 설정된 Offset 값이 연산에 반영되지 않고 무시됨을 확인한다.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08610" y="226391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1" name="Object 11"/>
          <p:cNvGraphicFramePr/>
          <p:nvPr/>
        </p:nvGraphicFramePr>
        <p:xfrm>
          <a:off x="1408610" y="4916384"/>
          <a:ext cx="7586157" cy="427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Worksheet" r:id="rId7" imgW="9105900" imgH="5791200" progId="Excel.Sheet.12">
                  <p:embed/>
                </p:oleObj>
              </mc:Choice>
              <mc:Fallback>
                <p:oleObj name="Worksheet" r:id="rId7" imgW="9105900" imgH="5791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8610" y="4916384"/>
                        <a:ext cx="7586157" cy="4274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Verification Scenario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8030" y="2960584"/>
            <a:ext cx="12715652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검증 test case :</a:t>
            </a:r>
          </a:p>
          <a:p>
            <a:pPr marL="539749" lvl="1" indent="-269875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다양한 Frame size에서 DUT가 정상 동작하는지 확인(Frame size Random 생성).</a:t>
            </a:r>
          </a:p>
          <a:p>
            <a:pPr marL="539749" lvl="1" indent="-269875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Line Buffer 사용 시 발생하는 delay가 설계 사양과 일치하는지 검증한다.</a:t>
            </a:r>
          </a:p>
          <a:p>
            <a:pPr marL="539749" lvl="1" indent="-269875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연산 결과가 최댓값을 초과하는 경우, 오버플로우 없이 최댓값으로 고정되는지 검증한다.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35126" y="2160731"/>
            <a:ext cx="259136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Offset Mode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17048" y="2043166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3" y="0"/>
                </a:lnTo>
                <a:lnTo>
                  <a:pt x="496093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217664" y="2164167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217664" y="3113870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217664" y="6270455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17048" y="2723886"/>
            <a:ext cx="10543156" cy="6418146"/>
          </a:xfrm>
          <a:custGeom>
            <a:avLst/>
            <a:gdLst/>
            <a:ahLst/>
            <a:cxnLst/>
            <a:rect l="l" t="t" r="r" b="b"/>
            <a:pathLst>
              <a:path w="10543156" h="6418146">
                <a:moveTo>
                  <a:pt x="0" y="0"/>
                </a:moveTo>
                <a:lnTo>
                  <a:pt x="10543156" y="0"/>
                </a:lnTo>
                <a:lnTo>
                  <a:pt x="10543156" y="6418147"/>
                </a:lnTo>
                <a:lnTo>
                  <a:pt x="0" y="64181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 Structure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23752" y="2019036"/>
            <a:ext cx="493475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Block Diagram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91232" y="2097492"/>
            <a:ext cx="168031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Check List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10331" y="3055415"/>
            <a:ext cx="372912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Component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80823" y="3627550"/>
            <a:ext cx="5078477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Test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tb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Virtual Sequncer 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Env(Scoreboard)</a:t>
            </a:r>
          </a:p>
          <a:p>
            <a:pPr marL="539746" lvl="1" indent="-269873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Agent(Sequencer, Driver, Monitor)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10331" y="6212000"/>
            <a:ext cx="372912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Object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80823" y="6784135"/>
            <a:ext cx="4258630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Virtual Sequence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</a:t>
            </a:r>
          </a:p>
          <a:p>
            <a:pPr marL="539746" lvl="1" indent="-269873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seq_item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2792" y="4373563"/>
            <a:ext cx="1004241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b="1" spc="-16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</a:t>
            </a:r>
            <a:r>
              <a:rPr lang="en-US" sz="8000" b="1" spc="-1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Data Flow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66749" y="2415647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180842" y="2426477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6" y="0"/>
                </a:lnTo>
                <a:lnTo>
                  <a:pt x="492666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Stimulus Generation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40317" y="2348972"/>
            <a:ext cx="33667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Stimulus Generation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73508" y="2368022"/>
            <a:ext cx="372912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Video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2940157"/>
            <a:ext cx="7874343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Video에서 Fixed data와 같은 설정값들(mode, vsw, vbp, ...)을 사용자가 원하는 시나리오 맞춰서 설정한다.</a:t>
            </a:r>
          </a:p>
        </p:txBody>
      </p:sp>
      <p:sp>
        <p:nvSpPr>
          <p:cNvPr id="16" name="Freeform 16"/>
          <p:cNvSpPr/>
          <p:nvPr/>
        </p:nvSpPr>
        <p:spPr>
          <a:xfrm>
            <a:off x="1454210" y="2978257"/>
            <a:ext cx="7506806" cy="6280043"/>
          </a:xfrm>
          <a:custGeom>
            <a:avLst/>
            <a:gdLst/>
            <a:ahLst/>
            <a:cxnLst/>
            <a:rect l="l" t="t" r="r" b="b"/>
            <a:pathLst>
              <a:path w="7506806" h="6280043">
                <a:moveTo>
                  <a:pt x="0" y="0"/>
                </a:moveTo>
                <a:lnTo>
                  <a:pt x="7506806" y="0"/>
                </a:lnTo>
                <a:lnTo>
                  <a:pt x="7506806" y="6280043"/>
                </a:lnTo>
                <a:lnTo>
                  <a:pt x="0" y="62800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37425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144000" y="4259458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636667" y="4201003"/>
            <a:ext cx="372912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Virtual Sequence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61016" y="4895143"/>
            <a:ext cx="7874343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Video에서 설정한 값들이 Virtual Sequence에서 handler를 통해 Sequence에 전달한다. </a:t>
            </a:r>
          </a:p>
          <a:p>
            <a:pPr marL="539746" lvl="1" indent="-269873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이때 전달된 값을 바탕으로 Mode1(Bypass, Offset)과 Mode2(Random, Fixed, Increase)를 결정한다. </a:t>
            </a:r>
          </a:p>
        </p:txBody>
      </p:sp>
      <p:sp>
        <p:nvSpPr>
          <p:cNvPr id="20" name="Freeform 20"/>
          <p:cNvSpPr/>
          <p:nvPr/>
        </p:nvSpPr>
        <p:spPr>
          <a:xfrm>
            <a:off x="9217683" y="6937974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710350" y="6879518"/>
            <a:ext cx="372912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80842" y="7451653"/>
            <a:ext cx="7874343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Video에서 온 데이터에 맞는 Mode1, 2를 결정짓고 데이터를 준비시키고 Driver와 Hand Shake를 통해 전달한다.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6193" y="763307"/>
            <a:ext cx="16664045" cy="9344356"/>
            <a:chOff x="0" y="0"/>
            <a:chExt cx="22218727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28621" cy="3777303"/>
            </a:xfrm>
            <a:custGeom>
              <a:avLst/>
              <a:gdLst/>
              <a:ahLst/>
              <a:cxnLst/>
              <a:rect l="l" t="t" r="r" b="b"/>
              <a:pathLst>
                <a:path w="21628621" h="3777303">
                  <a:moveTo>
                    <a:pt x="0" y="0"/>
                  </a:moveTo>
                  <a:lnTo>
                    <a:pt x="21628621" y="0"/>
                  </a:lnTo>
                  <a:lnTo>
                    <a:pt x="21628621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8" r="-28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18727" cy="11680514"/>
              <a:chOff x="0" y="0"/>
              <a:chExt cx="4388884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88884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88884" h="2307262">
                    <a:moveTo>
                      <a:pt x="0" y="0"/>
                    </a:moveTo>
                    <a:lnTo>
                      <a:pt x="4388884" y="0"/>
                    </a:lnTo>
                    <a:lnTo>
                      <a:pt x="4388884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88884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66749" y="2415647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Stimulus Generation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40317" y="2348972"/>
            <a:ext cx="33667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 Logic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66749" y="3148687"/>
            <a:ext cx="6263959" cy="3569113"/>
          </a:xfrm>
          <a:custGeom>
            <a:avLst/>
            <a:gdLst/>
            <a:ahLst/>
            <a:cxnLst/>
            <a:rect l="l" t="t" r="r" b="b"/>
            <a:pathLst>
              <a:path w="6263959" h="3569113">
                <a:moveTo>
                  <a:pt x="0" y="0"/>
                </a:moveTo>
                <a:lnTo>
                  <a:pt x="6263960" y="0"/>
                </a:lnTo>
                <a:lnTo>
                  <a:pt x="6263960" y="3569112"/>
                </a:lnTo>
                <a:lnTo>
                  <a:pt x="0" y="3569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172" t="-33457" r="-173904" b="-177525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22768" y="2426477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139784" y="3062162"/>
            <a:ext cx="7874343" cy="304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Generate Video Timing</a:t>
            </a:r>
          </a:p>
          <a:p>
            <a:pPr marL="1079492" lvl="2" indent="-359831" algn="l">
              <a:lnSpc>
                <a:spcPts val="3499"/>
              </a:lnSpc>
              <a:buFont typeface="Arial"/>
              <a:buChar char="⚬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h_cnt와 v_cnt(Counter-based Logic)를 활용하여 Sync signal 생성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Check data enable</a:t>
            </a:r>
          </a:p>
          <a:p>
            <a:pPr marL="1079492" lvl="2" indent="-359831" algn="l">
              <a:lnSpc>
                <a:spcPts val="3499"/>
              </a:lnSpc>
              <a:buFont typeface="Arial"/>
              <a:buChar char="⚬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h_cnt와 v_cnt를 활용하여 Active Region Control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Send Signal</a:t>
            </a:r>
          </a:p>
          <a:p>
            <a:pPr marL="1079492" lvl="2" indent="-359831" algn="l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Data를 담아서 전송</a:t>
            </a:r>
          </a:p>
        </p:txBody>
      </p:sp>
      <p:sp>
        <p:nvSpPr>
          <p:cNvPr id="16" name="Freeform 16"/>
          <p:cNvSpPr/>
          <p:nvPr/>
        </p:nvSpPr>
        <p:spPr>
          <a:xfrm>
            <a:off x="9322768" y="6371818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815435" y="6313363"/>
            <a:ext cx="488798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User Sequence (Pattern Generator)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96410" y="2401042"/>
            <a:ext cx="456508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Base Sequence (Timing Control)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22768" y="6971223"/>
            <a:ext cx="7874343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Send Frame</a:t>
            </a:r>
          </a:p>
          <a:p>
            <a:pPr marL="1079492" lvl="2" indent="-359831" algn="l">
              <a:lnSpc>
                <a:spcPts val="3499"/>
              </a:lnSpc>
              <a:buFont typeface="Arial"/>
              <a:buChar char="⚬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Data Mode Select (Random, Fix, Increase)해서 해당 데이터와 send signal을 통해 데이터 생성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64045" cy="9344356"/>
            <a:chOff x="0" y="0"/>
            <a:chExt cx="22218727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28621" cy="3777303"/>
            </a:xfrm>
            <a:custGeom>
              <a:avLst/>
              <a:gdLst/>
              <a:ahLst/>
              <a:cxnLst/>
              <a:rect l="l" t="t" r="r" b="b"/>
              <a:pathLst>
                <a:path w="21628621" h="3777303">
                  <a:moveTo>
                    <a:pt x="0" y="0"/>
                  </a:moveTo>
                  <a:lnTo>
                    <a:pt x="21628621" y="0"/>
                  </a:lnTo>
                  <a:lnTo>
                    <a:pt x="21628621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8" r="-28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18727" cy="11680514"/>
              <a:chOff x="0" y="0"/>
              <a:chExt cx="4388884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88884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88884" h="2307262">
                    <a:moveTo>
                      <a:pt x="0" y="0"/>
                    </a:moveTo>
                    <a:lnTo>
                      <a:pt x="4388884" y="0"/>
                    </a:lnTo>
                    <a:lnTo>
                      <a:pt x="4388884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88884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66749" y="2415647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322768" y="2426477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73835" y="7273582"/>
            <a:ext cx="7404591" cy="1443895"/>
          </a:xfrm>
          <a:custGeom>
            <a:avLst/>
            <a:gdLst/>
            <a:ahLst/>
            <a:cxnLst/>
            <a:rect l="l" t="t" r="r" b="b"/>
            <a:pathLst>
              <a:path w="7404591" h="1443895">
                <a:moveTo>
                  <a:pt x="0" y="0"/>
                </a:moveTo>
                <a:lnTo>
                  <a:pt x="7404591" y="0"/>
                </a:lnTo>
                <a:lnTo>
                  <a:pt x="7404591" y="1443896"/>
                </a:lnTo>
                <a:lnTo>
                  <a:pt x="0" y="14438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73835" y="3013418"/>
            <a:ext cx="7329316" cy="4260165"/>
          </a:xfrm>
          <a:custGeom>
            <a:avLst/>
            <a:gdLst/>
            <a:ahLst/>
            <a:cxnLst/>
            <a:rect l="l" t="t" r="r" b="b"/>
            <a:pathLst>
              <a:path w="7329316" h="4260165">
                <a:moveTo>
                  <a:pt x="0" y="0"/>
                </a:moveTo>
                <a:lnTo>
                  <a:pt x="7329316" y="0"/>
                </a:lnTo>
                <a:lnTo>
                  <a:pt x="7329316" y="4260164"/>
                </a:lnTo>
                <a:lnTo>
                  <a:pt x="0" y="42601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Stimulus Generation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40317" y="2348972"/>
            <a:ext cx="33667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 Logic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39784" y="3062162"/>
            <a:ext cx="7874343" cy="304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Generate Video Timing</a:t>
            </a:r>
          </a:p>
          <a:p>
            <a:pPr marL="1079492" lvl="2" indent="-359831" algn="l">
              <a:lnSpc>
                <a:spcPts val="3499"/>
              </a:lnSpc>
              <a:buFont typeface="Arial"/>
              <a:buChar char="⚬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h_cnt와 v_cnt(Counter-based Logic)를 활용하여 Sync signal 생성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Check data enable</a:t>
            </a:r>
          </a:p>
          <a:p>
            <a:pPr marL="1079492" lvl="2" indent="-359831" algn="l">
              <a:lnSpc>
                <a:spcPts val="3499"/>
              </a:lnSpc>
              <a:buFont typeface="Arial"/>
              <a:buChar char="⚬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h_cnt와 v_cnt를 활용하여 Active Region Control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Send Signal</a:t>
            </a:r>
          </a:p>
          <a:p>
            <a:pPr marL="1079492" lvl="2" indent="-359831" algn="l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Data를 담아서 전송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96410" y="2401042"/>
            <a:ext cx="456508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Base Sequence (Timing Control)</a:t>
            </a:r>
          </a:p>
        </p:txBody>
      </p:sp>
      <p:sp>
        <p:nvSpPr>
          <p:cNvPr id="18" name="AutoShape 18"/>
          <p:cNvSpPr/>
          <p:nvPr/>
        </p:nvSpPr>
        <p:spPr>
          <a:xfrm>
            <a:off x="8246246" y="3304805"/>
            <a:ext cx="897754" cy="0"/>
          </a:xfrm>
          <a:prstGeom prst="line">
            <a:avLst/>
          </a:prstGeom>
          <a:ln w="76200" cap="flat">
            <a:solidFill>
              <a:srgbClr val="FF343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AutoShape 19"/>
          <p:cNvSpPr/>
          <p:nvPr/>
        </p:nvSpPr>
        <p:spPr>
          <a:xfrm flipV="1">
            <a:off x="5971147" y="4807602"/>
            <a:ext cx="3351620" cy="2282813"/>
          </a:xfrm>
          <a:prstGeom prst="line">
            <a:avLst/>
          </a:prstGeom>
          <a:ln w="76200" cap="flat">
            <a:solidFill>
              <a:srgbClr val="FF343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8237" y="763307"/>
            <a:ext cx="16664045" cy="9344356"/>
            <a:chOff x="0" y="0"/>
            <a:chExt cx="22218727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28621" cy="3777303"/>
            </a:xfrm>
            <a:custGeom>
              <a:avLst/>
              <a:gdLst/>
              <a:ahLst/>
              <a:cxnLst/>
              <a:rect l="l" t="t" r="r" b="b"/>
              <a:pathLst>
                <a:path w="21628621" h="3777303">
                  <a:moveTo>
                    <a:pt x="0" y="0"/>
                  </a:moveTo>
                  <a:lnTo>
                    <a:pt x="21628621" y="0"/>
                  </a:lnTo>
                  <a:lnTo>
                    <a:pt x="21628621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8" r="-28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18727" cy="11680514"/>
              <a:chOff x="0" y="0"/>
              <a:chExt cx="4388884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88884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88884" h="2307262">
                    <a:moveTo>
                      <a:pt x="0" y="0"/>
                    </a:moveTo>
                    <a:lnTo>
                      <a:pt x="4388884" y="0"/>
                    </a:lnTo>
                    <a:lnTo>
                      <a:pt x="4388884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88884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66749" y="2415647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322768" y="2426477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58790" y="3192228"/>
            <a:ext cx="7470553" cy="5823169"/>
          </a:xfrm>
          <a:custGeom>
            <a:avLst/>
            <a:gdLst/>
            <a:ahLst/>
            <a:cxnLst/>
            <a:rect l="l" t="t" r="r" b="b"/>
            <a:pathLst>
              <a:path w="7470553" h="5823169">
                <a:moveTo>
                  <a:pt x="0" y="0"/>
                </a:moveTo>
                <a:lnTo>
                  <a:pt x="7470553" y="0"/>
                </a:lnTo>
                <a:lnTo>
                  <a:pt x="7470553" y="5823169"/>
                </a:lnTo>
                <a:lnTo>
                  <a:pt x="0" y="58231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7215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Stimulus Generation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40317" y="2348972"/>
            <a:ext cx="33667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 Logic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3165475"/>
            <a:ext cx="7874343" cy="391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Send Signal</a:t>
            </a:r>
          </a:p>
          <a:p>
            <a:pPr marL="1079492" lvl="2" indent="-359831" algn="l">
              <a:lnSpc>
                <a:spcPts val="3499"/>
              </a:lnSpc>
              <a:buFont typeface="Arial"/>
              <a:buChar char="⚬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Video에서 설정한 값이 Virtual Sequence를 통해서 넣어준? 값 할당 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1079492" lvl="2" indent="-359831" algn="l">
              <a:lnSpc>
                <a:spcPts val="3499"/>
              </a:lnSpc>
              <a:buFont typeface="Arial"/>
              <a:buChar char="⚬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user sequence에서 rnd_item에 넣어준 RGB(Mode에 따른) Data를 req Data에 할당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1079492" lvl="2" indent="-359831" algn="l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이를 마치고 난 후에 마지막 uvm_send를 통해서 Driver에게 전송하는 로직 구현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96410" y="2401042"/>
            <a:ext cx="456508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Base Sequence (Timing Control)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64045" cy="9344356"/>
            <a:chOff x="0" y="0"/>
            <a:chExt cx="22218727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28621" cy="3777303"/>
            </a:xfrm>
            <a:custGeom>
              <a:avLst/>
              <a:gdLst/>
              <a:ahLst/>
              <a:cxnLst/>
              <a:rect l="l" t="t" r="r" b="b"/>
              <a:pathLst>
                <a:path w="21628621" h="3777303">
                  <a:moveTo>
                    <a:pt x="0" y="0"/>
                  </a:moveTo>
                  <a:lnTo>
                    <a:pt x="21628621" y="0"/>
                  </a:lnTo>
                  <a:lnTo>
                    <a:pt x="21628621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8" r="-28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18727" cy="11680514"/>
              <a:chOff x="0" y="0"/>
              <a:chExt cx="4388884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88884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88884" h="2307262">
                    <a:moveTo>
                      <a:pt x="0" y="0"/>
                    </a:moveTo>
                    <a:lnTo>
                      <a:pt x="4388884" y="0"/>
                    </a:lnTo>
                    <a:lnTo>
                      <a:pt x="4388884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88884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66749" y="2415647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384957" y="2426477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66749" y="3063982"/>
            <a:ext cx="6991612" cy="6187577"/>
          </a:xfrm>
          <a:custGeom>
            <a:avLst/>
            <a:gdLst/>
            <a:ahLst/>
            <a:cxnLst/>
            <a:rect l="l" t="t" r="r" b="b"/>
            <a:pathLst>
              <a:path w="6991612" h="6187577">
                <a:moveTo>
                  <a:pt x="0" y="0"/>
                </a:moveTo>
                <a:lnTo>
                  <a:pt x="6991613" y="0"/>
                </a:lnTo>
                <a:lnTo>
                  <a:pt x="6991613" y="6187577"/>
                </a:lnTo>
                <a:lnTo>
                  <a:pt x="0" y="61875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Stimulus Generation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40317" y="2348972"/>
            <a:ext cx="33667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 Logic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77624" y="2368022"/>
            <a:ext cx="488798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User Sequence (Pattern Generator)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84957" y="3025882"/>
            <a:ext cx="7874343" cy="523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Send Frame</a:t>
            </a:r>
          </a:p>
          <a:p>
            <a:pPr marL="1079492" lvl="2" indent="-359831" algn="l">
              <a:lnSpc>
                <a:spcPts val="3499"/>
              </a:lnSpc>
              <a:buFont typeface="Arial"/>
              <a:buChar char="⚬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Check data enable이 1일 때 RGB데이터 생성하고 아니면 RGB Data 0으로 할당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1079492" lvl="2" indent="-359831" algn="l">
              <a:lnSpc>
                <a:spcPts val="3499"/>
              </a:lnSpc>
              <a:buFont typeface="Arial"/>
              <a:buChar char="⚬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Data Mode Select (Random, Fix, Increase)해서 Mode에 맞는 RGB데이터 생성 후 rnd_item에 할당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1079492" lvl="2" indent="-359831" algn="l">
              <a:lnSpc>
                <a:spcPts val="3499"/>
              </a:lnSpc>
              <a:buFont typeface="Arial"/>
              <a:buChar char="⚬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Data 모두 생성한 이후에 send_signal을 통해서 Video에서 설정한 값과 생성한 RGB Data를 Driver로 전송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4869" y="3028208"/>
            <a:ext cx="9397173" cy="5720529"/>
          </a:xfrm>
          <a:custGeom>
            <a:avLst/>
            <a:gdLst/>
            <a:ahLst/>
            <a:cxnLst/>
            <a:rect l="l" t="t" r="r" b="b"/>
            <a:pathLst>
              <a:path w="9397173" h="5720529">
                <a:moveTo>
                  <a:pt x="0" y="0"/>
                </a:moveTo>
                <a:lnTo>
                  <a:pt x="9397173" y="0"/>
                </a:lnTo>
                <a:lnTo>
                  <a:pt x="9397173" y="5720529"/>
                </a:lnTo>
                <a:lnTo>
                  <a:pt x="0" y="5720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Data Flow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048437" y="2161433"/>
            <a:ext cx="33667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Data Flow</a:t>
            </a:r>
          </a:p>
        </p:txBody>
      </p:sp>
      <p:sp>
        <p:nvSpPr>
          <p:cNvPr id="14" name="Freeform 14"/>
          <p:cNvSpPr/>
          <p:nvPr/>
        </p:nvSpPr>
        <p:spPr>
          <a:xfrm>
            <a:off x="11172842" y="2434510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665509" y="2376055"/>
            <a:ext cx="372912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Sequence와 Driver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36001" y="2948190"/>
            <a:ext cx="6123299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Handshake(uvm_do_on_with)을 통해서 sequence의 Data가 Driver로 전달.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136001" y="4267491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628668" y="6230326"/>
            <a:ext cx="372912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Monitor와 Scoreboard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53017" y="4903176"/>
            <a:ext cx="6306283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전달하는 Data는 Virtual Interface를 통해서 Interface로 Data를 전달.</a:t>
            </a:r>
          </a:p>
        </p:txBody>
      </p:sp>
      <p:sp>
        <p:nvSpPr>
          <p:cNvPr id="20" name="Freeform 20"/>
          <p:cNvSpPr/>
          <p:nvPr/>
        </p:nvSpPr>
        <p:spPr>
          <a:xfrm>
            <a:off x="11209684" y="6277951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702351" y="4219866"/>
            <a:ext cx="372912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Driver와 Interface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72842" y="6791631"/>
            <a:ext cx="6086458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Virtual Interface를 통해서 Interface의 Input Data, Output Data를 Monitor로 받아와 해당 Data를 Scoreboard로 전달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9638" y="7079594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7"/>
                </a:lnTo>
                <a:lnTo>
                  <a:pt x="0" y="2832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7287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14632" y="2411000"/>
            <a:ext cx="243946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spc="-7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82526" y="2458625"/>
            <a:ext cx="1381478" cy="5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sz="35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Part 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82526" y="4491901"/>
            <a:ext cx="1839467" cy="5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sz="35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Part 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2526" y="7050076"/>
            <a:ext cx="1618529" cy="5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sz="35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Part 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14632" y="4444276"/>
            <a:ext cx="215683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Structure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14632" y="7003394"/>
            <a:ext cx="179354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Data Flow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07762" y="763307"/>
            <a:ext cx="16672477" cy="1578652"/>
            <a:chOff x="0" y="0"/>
            <a:chExt cx="4391105" cy="4157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91105" cy="415777"/>
            </a:xfrm>
            <a:custGeom>
              <a:avLst/>
              <a:gdLst/>
              <a:ahLst/>
              <a:cxnLst/>
              <a:rect l="l" t="t" r="r" b="b"/>
              <a:pathLst>
                <a:path w="4391105" h="415777">
                  <a:moveTo>
                    <a:pt x="0" y="0"/>
                  </a:moveTo>
                  <a:lnTo>
                    <a:pt x="4391105" y="0"/>
                  </a:lnTo>
                  <a:lnTo>
                    <a:pt x="4391105" y="415777"/>
                  </a:lnTo>
                  <a:lnTo>
                    <a:pt x="0" y="41577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391105" cy="453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885350" y="1068446"/>
            <a:ext cx="851730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-1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Contents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24571" y="5269141"/>
            <a:ext cx="210964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71235" y="3045920"/>
            <a:ext cx="700356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Design Spec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Design Verification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71235" y="5076825"/>
            <a:ext cx="5222338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Verification Scenario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 Verification Environment</a:t>
            </a:r>
          </a:p>
          <a:p>
            <a:pPr algn="just">
              <a:lnSpc>
                <a:spcPts val="4200"/>
              </a:lnSpc>
            </a:pPr>
            <a:endParaRPr lang="en-US" sz="3000" b="1" spc="-60">
              <a:solidFill>
                <a:srgbClr val="2D2D2D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271235" y="7638394"/>
            <a:ext cx="4745203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Stimulus Generation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Data Flow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Port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66503" y="2463070"/>
            <a:ext cx="1618529" cy="5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5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Part 4.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66503" y="5316766"/>
            <a:ext cx="1618529" cy="5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5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Part 5.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424571" y="2415445"/>
            <a:ext cx="434120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Validation Logic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80616" y="5961291"/>
            <a:ext cx="362203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Trouble Shooting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Result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66503" y="3192691"/>
            <a:ext cx="5222338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Scoreboard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Waveform</a:t>
            </a:r>
          </a:p>
          <a:p>
            <a:pPr algn="just">
              <a:lnSpc>
                <a:spcPts val="4200"/>
              </a:lnSpc>
            </a:pPr>
            <a:endParaRPr lang="en-US" sz="3000" b="1" spc="-60">
              <a:solidFill>
                <a:srgbClr val="2D2D2D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4869" y="3028208"/>
            <a:ext cx="9397173" cy="5720529"/>
          </a:xfrm>
          <a:custGeom>
            <a:avLst/>
            <a:gdLst/>
            <a:ahLst/>
            <a:cxnLst/>
            <a:rect l="l" t="t" r="r" b="b"/>
            <a:pathLst>
              <a:path w="9397173" h="5720529">
                <a:moveTo>
                  <a:pt x="0" y="0"/>
                </a:moveTo>
                <a:lnTo>
                  <a:pt x="9397173" y="0"/>
                </a:lnTo>
                <a:lnTo>
                  <a:pt x="9397173" y="5720529"/>
                </a:lnTo>
                <a:lnTo>
                  <a:pt x="0" y="5720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Port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048437" y="2161433"/>
            <a:ext cx="33667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Port</a:t>
            </a:r>
          </a:p>
        </p:txBody>
      </p:sp>
      <p:sp>
        <p:nvSpPr>
          <p:cNvPr id="14" name="Freeform 14"/>
          <p:cNvSpPr/>
          <p:nvPr/>
        </p:nvSpPr>
        <p:spPr>
          <a:xfrm>
            <a:off x="11172842" y="2434510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665509" y="2376055"/>
            <a:ext cx="372912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TLM (Pull Mode)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36001" y="2948190"/>
            <a:ext cx="6123299" cy="280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7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Sequencer와 Driver를 연결해주는 물리적 Port는 Pull Mode Port이다. </a:t>
            </a:r>
          </a:p>
          <a:p>
            <a:pPr algn="l">
              <a:lnSpc>
                <a:spcPts val="83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47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Producer는 Driver이고 Consumer은 Sequencer이다. </a:t>
            </a:r>
          </a:p>
          <a:p>
            <a:pPr algn="l">
              <a:lnSpc>
                <a:spcPts val="83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47" lvl="1" indent="-269873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이때 Handshak에 맞춰서 데이터가 전달된다.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227493" y="6269240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044509" y="6904925"/>
            <a:ext cx="6306283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7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Monitor와 Scoreboard를 연결시켜주는 포트는 Analysis Port이다 </a:t>
            </a:r>
          </a:p>
          <a:p>
            <a:pPr algn="l">
              <a:lnSpc>
                <a:spcPts val="83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47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Producer는 Monitor이고 Consumer는 Scoreboard이다.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793843" y="6221615"/>
            <a:ext cx="372912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TLM (Broadcast Mode)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86215" y="4373563"/>
            <a:ext cx="12915570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b="1" spc="-16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</a:t>
            </a:r>
            <a:r>
              <a:rPr lang="en-US" sz="8000" b="1" spc="-1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Validation Logic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Scoreboard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48437" y="2161433"/>
            <a:ext cx="33667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비교 검증의 목적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11711" y="3067613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904378" y="3009158"/>
            <a:ext cx="372912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무엇을 검증해야 하는가?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4869" y="3581293"/>
            <a:ext cx="10805171" cy="523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Pixel 검증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RGB 각 채널 값이 정확한가?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Offset 연산이 올바른가?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Saturation이 제대로 동작하는가? (255+offset &gt; 255 → 255로 제한)</a:t>
            </a:r>
          </a:p>
          <a:p>
            <a:pPr marL="539746" lvl="1" indent="-269873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Line 검증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라인당 픽셀 개수가 맞는가?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라인 내 모든 픽셀이 정확한가?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라인 경계 검출이 올바른가? (DE falling edge 타이밍)</a:t>
            </a:r>
          </a:p>
          <a:p>
            <a:pPr marL="539746" lvl="1" indent="-269873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Frame 검증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프레임당 라인 개수가 맞는가?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프레임 내 모든 라인이 정확한가?</a:t>
            </a:r>
          </a:p>
          <a:p>
            <a:pPr marL="1079492" lvl="2" indent="-359831" algn="l">
              <a:lnSpc>
                <a:spcPts val="3499"/>
              </a:lnSpc>
              <a:spcBef>
                <a:spcPct val="0"/>
              </a:spcBef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프레임 경계 검출이 올바른가? (VSYNC falling edge 타이밍)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Scoreboard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48437" y="2161433"/>
            <a:ext cx="33667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비교 검증의 목적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11711" y="3067613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904378" y="3009158"/>
            <a:ext cx="779268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어떻게 검증할 것인가? → 3-Tier 검증 아키텍처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04378" y="3581293"/>
            <a:ext cx="10275662" cy="304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계층적 검증으로 빠진 에러 없이 완벽한 검증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Pixel Level     → 개별 데이터 정확도 검증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    ↓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Line Level     → 구조적 무결성 검증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    ↓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Frame Level  → 전체 시스템 검증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74869" y="7224323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1"/>
                </a:lnTo>
                <a:lnTo>
                  <a:pt x="0" y="369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867536" y="7165868"/>
            <a:ext cx="7792685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검증 방식</a:t>
            </a:r>
          </a:p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병렬 실행: 3개 레벨 동시 비교</a:t>
            </a:r>
          </a:p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독립성: 각 레벨이 독립적인 Queue 사용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완전성: 모든 픽셀을 3가지 관점에서 검증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7287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93927" y="2818716"/>
            <a:ext cx="7726436" cy="2616769"/>
          </a:xfrm>
          <a:custGeom>
            <a:avLst/>
            <a:gdLst/>
            <a:ahLst/>
            <a:cxnLst/>
            <a:rect l="l" t="t" r="r" b="b"/>
            <a:pathLst>
              <a:path w="7726436" h="2616769">
                <a:moveTo>
                  <a:pt x="0" y="0"/>
                </a:moveTo>
                <a:lnTo>
                  <a:pt x="7726437" y="0"/>
                </a:lnTo>
                <a:lnTo>
                  <a:pt x="7726437" y="2616770"/>
                </a:lnTo>
                <a:lnTo>
                  <a:pt x="0" y="2616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Scoreboard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3236" y="2132858"/>
            <a:ext cx="89601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Pixel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59333" y="2123333"/>
            <a:ext cx="189273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검증 방식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20364" y="3325096"/>
            <a:ext cx="8759875" cy="155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1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Expected data Queue와 Dut Data Queue가 있을 때까지 대기</a:t>
            </a:r>
          </a:p>
          <a:p>
            <a:pPr algn="just">
              <a:lnSpc>
                <a:spcPts val="839"/>
              </a:lnSpc>
              <a:spcBef>
                <a:spcPct val="0"/>
              </a:spcBef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61341" lvl="1" indent="-280671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Pop Front를 통해서 데이터 꺼낸 이후에 해당 데이터 비교</a:t>
            </a:r>
          </a:p>
          <a:p>
            <a:pPr algn="just">
              <a:lnSpc>
                <a:spcPts val="839"/>
              </a:lnSpc>
              <a:spcBef>
                <a:spcPct val="0"/>
              </a:spcBef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61341" lvl="1" indent="-280671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Pixel_num Counter값 증가시키고 다음 pixel값 비교 시작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28700" y="2199533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720364" y="21900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788970" y="6321311"/>
            <a:ext cx="8470330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1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수집 조건: DE=1 (Level Check)</a:t>
            </a:r>
          </a:p>
          <a:p>
            <a:pPr marL="561341" lvl="1" indent="-280671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비교 시점: Queue에 데이터가 있으면 즉시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8968411" y="2834739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1"/>
                </a:lnTo>
                <a:lnTo>
                  <a:pt x="0" y="369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461078" y="2714689"/>
            <a:ext cx="89601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Pixel</a:t>
            </a:r>
          </a:p>
        </p:txBody>
      </p:sp>
      <p:sp>
        <p:nvSpPr>
          <p:cNvPr id="20" name="Freeform 20"/>
          <p:cNvSpPr/>
          <p:nvPr/>
        </p:nvSpPr>
        <p:spPr>
          <a:xfrm>
            <a:off x="8968411" y="5488860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1"/>
                </a:lnTo>
                <a:lnTo>
                  <a:pt x="0" y="369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461078" y="5422185"/>
            <a:ext cx="284123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Compare Timing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Scoreboard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46988" y="2104283"/>
            <a:ext cx="189273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검증 방식</a:t>
            </a:r>
          </a:p>
        </p:txBody>
      </p:sp>
      <p:sp>
        <p:nvSpPr>
          <p:cNvPr id="12" name="Freeform 12"/>
          <p:cNvSpPr/>
          <p:nvPr/>
        </p:nvSpPr>
        <p:spPr>
          <a:xfrm>
            <a:off x="8808020" y="217095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3" y="0"/>
                </a:lnTo>
                <a:lnTo>
                  <a:pt x="496093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63236" y="2123333"/>
            <a:ext cx="89601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Line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28700" y="21900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28700" y="2961533"/>
            <a:ext cx="7069000" cy="2533058"/>
          </a:xfrm>
          <a:custGeom>
            <a:avLst/>
            <a:gdLst/>
            <a:ahLst/>
            <a:cxnLst/>
            <a:rect l="l" t="t" r="r" b="b"/>
            <a:pathLst>
              <a:path w="7069000" h="2533058">
                <a:moveTo>
                  <a:pt x="0" y="0"/>
                </a:moveTo>
                <a:lnTo>
                  <a:pt x="7069000" y="0"/>
                </a:lnTo>
                <a:lnTo>
                  <a:pt x="7069000" y="2533058"/>
                </a:lnTo>
                <a:lnTo>
                  <a:pt x="0" y="25330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720364" y="3132983"/>
            <a:ext cx="8759875" cy="201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1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Expected data Queue와 Dut Data Queue가 있을 때까지 대기</a:t>
            </a:r>
          </a:p>
          <a:p>
            <a:pPr algn="just">
              <a:lnSpc>
                <a:spcPts val="839"/>
              </a:lnSpc>
              <a:spcBef>
                <a:spcPct val="0"/>
              </a:spcBef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61341" lvl="1" indent="-280671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Pop Front를 통해서 Line데이터 꺼낸 이후에 pixel 개수, 각 pixel 값 비교(2단계 검증)</a:t>
            </a:r>
          </a:p>
          <a:p>
            <a:pPr algn="just">
              <a:lnSpc>
                <a:spcPts val="839"/>
              </a:lnSpc>
              <a:spcBef>
                <a:spcPct val="0"/>
              </a:spcBef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61341" lvl="1" indent="-280671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Error 추적 : Line 내 error pixel 위치 report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88970" y="6493368"/>
            <a:ext cx="8470330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1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수집 과정: DE=1일 때 버퍼에 축적</a:t>
            </a:r>
          </a:p>
          <a:p>
            <a:pPr marL="561341" lvl="1" indent="-280671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완성 조건: DE Falling Edge</a:t>
            </a:r>
          </a:p>
          <a:p>
            <a:pPr marL="561341" lvl="1" indent="-280671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비교 시점: Queue에 라인이 추가되면 즉시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8968411" y="5660918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461078" y="5594243"/>
            <a:ext cx="284123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Compare Timing</a:t>
            </a:r>
          </a:p>
        </p:txBody>
      </p:sp>
      <p:sp>
        <p:nvSpPr>
          <p:cNvPr id="20" name="Freeform 20"/>
          <p:cNvSpPr/>
          <p:nvPr/>
        </p:nvSpPr>
        <p:spPr>
          <a:xfrm>
            <a:off x="8968411" y="2748208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461078" y="2628158"/>
            <a:ext cx="89601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Line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74869" y="2948107"/>
            <a:ext cx="7273037" cy="2487379"/>
          </a:xfrm>
          <a:custGeom>
            <a:avLst/>
            <a:gdLst/>
            <a:ahLst/>
            <a:cxnLst/>
            <a:rect l="l" t="t" r="r" b="b"/>
            <a:pathLst>
              <a:path w="7273037" h="2487379">
                <a:moveTo>
                  <a:pt x="0" y="0"/>
                </a:moveTo>
                <a:lnTo>
                  <a:pt x="7273037" y="0"/>
                </a:lnTo>
                <a:lnTo>
                  <a:pt x="7273037" y="2487379"/>
                </a:lnTo>
                <a:lnTo>
                  <a:pt x="0" y="2487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Scoreboard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04378" y="2265573"/>
            <a:ext cx="5509872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Frame 비교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59333" y="2123333"/>
            <a:ext cx="189273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검증 방식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99425" y="3383915"/>
            <a:ext cx="8759875" cy="175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1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Expected data Queue와 Dut Data Queue가 있을 때까지 대기</a:t>
            </a:r>
          </a:p>
          <a:p>
            <a:pPr algn="just">
              <a:lnSpc>
                <a:spcPts val="839"/>
              </a:lnSpc>
              <a:spcBef>
                <a:spcPct val="0"/>
              </a:spcBef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839"/>
              </a:lnSpc>
              <a:spcBef>
                <a:spcPct val="0"/>
              </a:spcBef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61341" lvl="1" indent="-280671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Pop Front를 통해서 데이터 꺼낸 이후에 해당 데이터 비교</a:t>
            </a:r>
          </a:p>
          <a:p>
            <a:pPr algn="just">
              <a:lnSpc>
                <a:spcPts val="839"/>
              </a:lnSpc>
              <a:spcBef>
                <a:spcPct val="0"/>
              </a:spcBef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just">
              <a:lnSpc>
                <a:spcPts val="839"/>
              </a:lnSpc>
              <a:spcBef>
                <a:spcPct val="0"/>
              </a:spcBef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61341" lvl="1" indent="-280671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Frame Size(Line 개수), Line Size(Pixel 개수), pixel value 비교</a:t>
            </a:r>
          </a:p>
        </p:txBody>
      </p:sp>
      <p:sp>
        <p:nvSpPr>
          <p:cNvPr id="16" name="Freeform 16"/>
          <p:cNvSpPr/>
          <p:nvPr/>
        </p:nvSpPr>
        <p:spPr>
          <a:xfrm>
            <a:off x="8720364" y="21900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747472" y="2893558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1"/>
                </a:lnTo>
                <a:lnTo>
                  <a:pt x="0" y="3695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240139" y="2773509"/>
            <a:ext cx="131399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Frame</a:t>
            </a:r>
          </a:p>
        </p:txBody>
      </p:sp>
      <p:sp>
        <p:nvSpPr>
          <p:cNvPr id="19" name="Freeform 19"/>
          <p:cNvSpPr/>
          <p:nvPr/>
        </p:nvSpPr>
        <p:spPr>
          <a:xfrm>
            <a:off x="8747472" y="5749325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240139" y="5629275"/>
            <a:ext cx="27769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Compare Timing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99425" y="6410325"/>
            <a:ext cx="8980813" cy="201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1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수집 과정: DE Falling Edge마다 라인을 프레임 버퍼에 추가</a:t>
            </a:r>
          </a:p>
          <a:p>
            <a:pPr algn="just">
              <a:lnSpc>
                <a:spcPts val="839"/>
              </a:lnSpc>
              <a:spcBef>
                <a:spcPct val="0"/>
              </a:spcBef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61341" lvl="1" indent="-280671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완성 조건: VSYNC Falling Edge</a:t>
            </a:r>
          </a:p>
          <a:p>
            <a:pPr algn="just">
              <a:lnSpc>
                <a:spcPts val="839"/>
              </a:lnSpc>
              <a:spcBef>
                <a:spcPct val="0"/>
              </a:spcBef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61341" lvl="1" indent="-280671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비교 시점: Queue에 프레임이 추가되면 즉시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1711" y="3067613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2" name="Object 12"/>
          <p:cNvGraphicFramePr/>
          <p:nvPr/>
        </p:nvGraphicFramePr>
        <p:xfrm>
          <a:off x="1923981" y="3654058"/>
          <a:ext cx="16230600" cy="504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Worksheet" r:id="rId8" imgW="19469100" imgH="8293100" progId="Excel.Sheet.12">
                  <p:embed/>
                </p:oleObj>
              </mc:Choice>
              <mc:Fallback>
                <p:oleObj name="Worksheet" r:id="rId8" imgW="19469100" imgH="8293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23981" y="3654058"/>
                        <a:ext cx="16230600" cy="5046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Scoreboard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48437" y="2161433"/>
            <a:ext cx="33667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Queue 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04378" y="3009158"/>
            <a:ext cx="779268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3-Level Queue Architecture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2661" y="7388364"/>
            <a:ext cx="11070712" cy="201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1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Pixel Queue: Pixel 단위 비교 (C Modle 과 DUT Pixel 저장)</a:t>
            </a:r>
          </a:p>
          <a:p>
            <a:pPr algn="just">
              <a:lnSpc>
                <a:spcPts val="839"/>
              </a:lnSpc>
              <a:spcBef>
                <a:spcPct val="0"/>
              </a:spcBef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61341" lvl="1" indent="-280671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Line Queue: Line 단위 비교 (완성된 라인들을 저장)</a:t>
            </a:r>
          </a:p>
          <a:p>
            <a:pPr algn="just">
              <a:lnSpc>
                <a:spcPts val="839"/>
              </a:lnSpc>
              <a:spcBef>
                <a:spcPct val="0"/>
              </a:spcBef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61341" lvl="1" indent="-280671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Frame Queue: Frame 단위 비교 (완성된 프레임들을 저장)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8237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1711" y="3067613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Scoreboard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48437" y="2161433"/>
            <a:ext cx="33667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Error Handling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04378" y="3009158"/>
            <a:ext cx="779268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에러 감지 방식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4869" y="3581293"/>
            <a:ext cx="14951615" cy="435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Pixel Error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픽셀 2개를 비교하여 RGB 값이 하나라도 다르면 에러 감지</a:t>
            </a:r>
          </a:p>
          <a:p>
            <a:pPr marL="539746" lvl="1" indent="-269873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Line Error (3단계)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사이즈 체크</a:t>
            </a: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C_Model과 DUT의 픽셀 개수 불일치 → 즉시 에러 출력 후 리턴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픽셀별 비교</a:t>
            </a: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라인 내 모든 픽셀을 순회하며 비교, 에러 발견해도 계속 진행 (모든 에러 검출)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결과 판정</a:t>
            </a: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에러가 하나라도 있으면 라인 FAILED, 에러 개수 요약 출력</a:t>
            </a:r>
          </a:p>
          <a:p>
            <a:pPr marL="539746" lvl="1" indent="-269873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Frame Error (3단계)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사이즈 체크</a:t>
            </a: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C_Model과 DUT의 라인 개수 불일치 → 즉시 에러 출력 후 리턴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라인별 순회</a:t>
            </a: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각 라인의 사이즈 체크 후 사이즈 다르면 에러 출력 후 다음 라인, 같으면 픽셀 비교</a:t>
            </a:r>
          </a:p>
          <a:p>
            <a:pPr marL="1079492" lvl="2" indent="-359831" algn="l">
              <a:lnSpc>
                <a:spcPts val="3499"/>
              </a:lnSpc>
              <a:spcBef>
                <a:spcPct val="0"/>
              </a:spcBef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결과 판정</a:t>
            </a: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에러가 하나라도 있으면 프레임 FAILED, 에러 개수 요약 출력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1711" y="3067613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Scoreboard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48437" y="2161433"/>
            <a:ext cx="33667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Error Handling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04378" y="3009158"/>
            <a:ext cx="779268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에러 출력 정보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4869" y="3581293"/>
            <a:ext cx="14951615" cy="260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Pixel Error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픽셀 번호, C Model 값, DUT 값</a:t>
            </a:r>
          </a:p>
          <a:p>
            <a:pPr marL="539746" lvl="1" indent="-269873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Line Error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라인 번호</a:t>
            </a: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픽셀 번호, C Model 값, DUT 값,</a:t>
            </a:r>
            <a:r>
              <a:rPr lang="en-US" sz="249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에러 개수</a:t>
            </a:r>
          </a:p>
          <a:p>
            <a:pPr marL="539746" lvl="1" indent="-269873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Frame Error (3단계)</a:t>
            </a:r>
          </a:p>
          <a:p>
            <a:pPr marL="1079492" lvl="2" indent="-359831" algn="l">
              <a:lnSpc>
                <a:spcPts val="3499"/>
              </a:lnSpc>
              <a:spcBef>
                <a:spcPct val="0"/>
              </a:spcBef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49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프레임 번호</a:t>
            </a: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라인 번호, 픽셀 번호, C Model 값, DUT 값, 에러 개수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85350" y="4373563"/>
            <a:ext cx="851730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b="1" spc="-16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  <a:r>
              <a:rPr lang="en-US" sz="8000" b="1" spc="-1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Scoreboard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48437" y="2161433"/>
            <a:ext cx="33667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Error Handling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11711" y="3067613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904378" y="3009158"/>
            <a:ext cx="779268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핵심 강점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4869" y="3581293"/>
            <a:ext cx="14951615" cy="523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정확한 위치 식별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프레임/라인/픽셀 번호로 에러 위치 정확히 식별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디버깅 시 바로 해당 위치로 이동 가능</a:t>
            </a:r>
          </a:p>
          <a:p>
            <a:pPr marL="539746" lvl="1" indent="-269873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상세한 값 비교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 Model과 DUT 값을 모두 출력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어느 채널(R/G/B)에서 에러인지 명확히 표시</a:t>
            </a:r>
          </a:p>
          <a:p>
            <a:pPr marL="539746" lvl="1" indent="-269873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즉시 보고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에러 발견 즉시 로그 출력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실시간으로 문제 파악 가능</a:t>
            </a:r>
          </a:p>
          <a:p>
            <a:pPr marL="539746" lvl="1" indent="-269873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계층적 추적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하나의 에러를 Pixel/Line/Frame 3가지 레벨에서 동시 추적하여 전체적인 에러 패턴 파악 가능</a:t>
            </a:r>
          </a:p>
          <a:p>
            <a:pPr marL="1079492" lvl="2" indent="-359831" algn="l">
              <a:lnSpc>
                <a:spcPts val="3499"/>
              </a:lnSpc>
              <a:spcBef>
                <a:spcPct val="0"/>
              </a:spcBef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에러 개수를 계층별로 집계하여 전체 시뮬레이션 품질 평가 가능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1711" y="3067613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70963" y="4165493"/>
            <a:ext cx="7102286" cy="1549192"/>
          </a:xfrm>
          <a:custGeom>
            <a:avLst/>
            <a:gdLst/>
            <a:ahLst/>
            <a:cxnLst/>
            <a:rect l="l" t="t" r="r" b="b"/>
            <a:pathLst>
              <a:path w="7102286" h="1549192">
                <a:moveTo>
                  <a:pt x="0" y="0"/>
                </a:moveTo>
                <a:lnTo>
                  <a:pt x="7102286" y="0"/>
                </a:lnTo>
                <a:lnTo>
                  <a:pt x="7102286" y="1549192"/>
                </a:lnTo>
                <a:lnTo>
                  <a:pt x="0" y="15491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21794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70963" y="5714685"/>
            <a:ext cx="13224177" cy="3372165"/>
          </a:xfrm>
          <a:custGeom>
            <a:avLst/>
            <a:gdLst/>
            <a:ahLst/>
            <a:cxnLst/>
            <a:rect l="l" t="t" r="r" b="b"/>
            <a:pathLst>
              <a:path w="13224177" h="3372165">
                <a:moveTo>
                  <a:pt x="0" y="0"/>
                </a:moveTo>
                <a:lnTo>
                  <a:pt x="13224177" y="0"/>
                </a:lnTo>
                <a:lnTo>
                  <a:pt x="13224177" y="3372165"/>
                </a:lnTo>
                <a:lnTo>
                  <a:pt x="0" y="33721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Scoreboard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8437" y="2161433"/>
            <a:ext cx="33667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Error Handling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04378" y="3009158"/>
            <a:ext cx="779268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실제 에러 케이스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4378" y="3581293"/>
            <a:ext cx="4177617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Scenario: Pixel 10 → R+1 에러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1711" y="3067613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70963" y="4075161"/>
            <a:ext cx="4266219" cy="5259579"/>
          </a:xfrm>
          <a:custGeom>
            <a:avLst/>
            <a:gdLst/>
            <a:ahLst/>
            <a:cxnLst/>
            <a:rect l="l" t="t" r="r" b="b"/>
            <a:pathLst>
              <a:path w="4266219" h="5259579">
                <a:moveTo>
                  <a:pt x="0" y="0"/>
                </a:moveTo>
                <a:lnTo>
                  <a:pt x="4266220" y="0"/>
                </a:lnTo>
                <a:lnTo>
                  <a:pt x="4266220" y="5259580"/>
                </a:lnTo>
                <a:lnTo>
                  <a:pt x="0" y="52595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568094" y="4075161"/>
            <a:ext cx="4322759" cy="5259579"/>
          </a:xfrm>
          <a:custGeom>
            <a:avLst/>
            <a:gdLst/>
            <a:ahLst/>
            <a:cxnLst/>
            <a:rect l="l" t="t" r="r" b="b"/>
            <a:pathLst>
              <a:path w="4322759" h="5259579">
                <a:moveTo>
                  <a:pt x="0" y="0"/>
                </a:moveTo>
                <a:lnTo>
                  <a:pt x="4322758" y="0"/>
                </a:lnTo>
                <a:lnTo>
                  <a:pt x="4322758" y="5259580"/>
                </a:lnTo>
                <a:lnTo>
                  <a:pt x="0" y="52595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Scoreboard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8437" y="2161433"/>
            <a:ext cx="336670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Error Handling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04378" y="3009158"/>
            <a:ext cx="779268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실제 에러 케이스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4378" y="3581293"/>
            <a:ext cx="4177617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Video Timing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85989" y="3581293"/>
            <a:ext cx="473577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Report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21763" y="4457260"/>
            <a:ext cx="6694226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1개의 픽셀 에러가 3가지 레벨에서 감지됨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Pixel 레벨: 1개 불일치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Line 레벨: 1개 라인 불일치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Frame 레벨: 1개 프레임 불일치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21763" y="7053880"/>
            <a:ext cx="5937537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=&gt; 3-Tier 검증 성공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모든 계층에서 동일한 에러를 독립적으로 검출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8237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74869" y="2847436"/>
            <a:ext cx="6930480" cy="3854045"/>
          </a:xfrm>
          <a:custGeom>
            <a:avLst/>
            <a:gdLst/>
            <a:ahLst/>
            <a:cxnLst/>
            <a:rect l="l" t="t" r="r" b="b"/>
            <a:pathLst>
              <a:path w="6930480" h="3854045">
                <a:moveTo>
                  <a:pt x="0" y="0"/>
                </a:moveTo>
                <a:lnTo>
                  <a:pt x="6930481" y="0"/>
                </a:lnTo>
                <a:lnTo>
                  <a:pt x="6930481" y="3854045"/>
                </a:lnTo>
                <a:lnTo>
                  <a:pt x="0" y="3854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30" r="-3023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305350" y="3172321"/>
            <a:ext cx="7936286" cy="3204276"/>
          </a:xfrm>
          <a:custGeom>
            <a:avLst/>
            <a:gdLst/>
            <a:ahLst/>
            <a:cxnLst/>
            <a:rect l="l" t="t" r="r" b="b"/>
            <a:pathLst>
              <a:path w="7936286" h="3204276">
                <a:moveTo>
                  <a:pt x="0" y="0"/>
                </a:moveTo>
                <a:lnTo>
                  <a:pt x="7936286" y="0"/>
                </a:lnTo>
                <a:lnTo>
                  <a:pt x="7936286" y="3204275"/>
                </a:lnTo>
                <a:lnTo>
                  <a:pt x="0" y="3204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Waveform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48437" y="2161433"/>
            <a:ext cx="449159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Bypass 시나리오 - RANDOM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4869" y="6825306"/>
            <a:ext cx="11531687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i_bypass = 1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i_offset_val = 1023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i_data = RANDOM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46" lvl="1" indent="-269873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i_offset_val 값과 상관없이 랜덤 생성된 i_RGBdata가 o_RGBdata로 출력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8237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22916" y="6728772"/>
            <a:ext cx="11767640" cy="260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i_bypass = 1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i_offset_val = 1023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i_data = FIX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i_offset_val 값과 상관없이 고정된 i_RGBdata가 o_RGBdata로 출력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Waveform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48437" y="2161433"/>
            <a:ext cx="449159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Bypass 시나리오 - FIX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24516" y="2808052"/>
            <a:ext cx="7151662" cy="3854045"/>
          </a:xfrm>
          <a:custGeom>
            <a:avLst/>
            <a:gdLst/>
            <a:ahLst/>
            <a:cxnLst/>
            <a:rect l="l" t="t" r="r" b="b"/>
            <a:pathLst>
              <a:path w="7151662" h="3854045">
                <a:moveTo>
                  <a:pt x="0" y="0"/>
                </a:moveTo>
                <a:lnTo>
                  <a:pt x="7151662" y="0"/>
                </a:lnTo>
                <a:lnTo>
                  <a:pt x="7151662" y="3854045"/>
                </a:lnTo>
                <a:lnTo>
                  <a:pt x="0" y="3854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86" r="-6212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876178" y="3208695"/>
            <a:ext cx="7936286" cy="3214196"/>
          </a:xfrm>
          <a:custGeom>
            <a:avLst/>
            <a:gdLst/>
            <a:ahLst/>
            <a:cxnLst/>
            <a:rect l="l" t="t" r="r" b="b"/>
            <a:pathLst>
              <a:path w="7936286" h="3214196">
                <a:moveTo>
                  <a:pt x="0" y="0"/>
                </a:moveTo>
                <a:lnTo>
                  <a:pt x="7936286" y="0"/>
                </a:lnTo>
                <a:lnTo>
                  <a:pt x="7936286" y="3214196"/>
                </a:lnTo>
                <a:lnTo>
                  <a:pt x="0" y="32141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11316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81269" y="6397351"/>
            <a:ext cx="9408959" cy="3192606"/>
          </a:xfrm>
          <a:custGeom>
            <a:avLst/>
            <a:gdLst/>
            <a:ahLst/>
            <a:cxnLst/>
            <a:rect l="l" t="t" r="r" b="b"/>
            <a:pathLst>
              <a:path w="9408959" h="3192606">
                <a:moveTo>
                  <a:pt x="0" y="0"/>
                </a:moveTo>
                <a:lnTo>
                  <a:pt x="9408959" y="0"/>
                </a:lnTo>
                <a:lnTo>
                  <a:pt x="9408959" y="3192605"/>
                </a:lnTo>
                <a:lnTo>
                  <a:pt x="0" y="3192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19" r="-1579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81269" y="2950297"/>
            <a:ext cx="6440533" cy="3303645"/>
          </a:xfrm>
          <a:custGeom>
            <a:avLst/>
            <a:gdLst/>
            <a:ahLst/>
            <a:cxnLst/>
            <a:rect l="l" t="t" r="r" b="b"/>
            <a:pathLst>
              <a:path w="6440533" h="3303645">
                <a:moveTo>
                  <a:pt x="0" y="0"/>
                </a:moveTo>
                <a:lnTo>
                  <a:pt x="6440533" y="0"/>
                </a:lnTo>
                <a:lnTo>
                  <a:pt x="6440533" y="3303645"/>
                </a:lnTo>
                <a:lnTo>
                  <a:pt x="0" y="3303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310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221802" y="2950297"/>
            <a:ext cx="8157148" cy="3303645"/>
          </a:xfrm>
          <a:custGeom>
            <a:avLst/>
            <a:gdLst/>
            <a:ahLst/>
            <a:cxnLst/>
            <a:rect l="l" t="t" r="r" b="b"/>
            <a:pathLst>
              <a:path w="8157148" h="3303645">
                <a:moveTo>
                  <a:pt x="0" y="0"/>
                </a:moveTo>
                <a:lnTo>
                  <a:pt x="8157148" y="0"/>
                </a:lnTo>
                <a:lnTo>
                  <a:pt x="8157148" y="3303645"/>
                </a:lnTo>
                <a:lnTo>
                  <a:pt x="0" y="33036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Waveform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8437" y="2161433"/>
            <a:ext cx="473613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Bypass 시나리오 - INCREASE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90228" y="6359251"/>
            <a:ext cx="5620840" cy="347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i_bypass = 1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i_offset_val = 1023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i_RGBdata로 0~1023까지 입력하고 최댓값 이후에는 다시 0으로 순환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46" lvl="1" indent="-269873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한 프레임이 끝난 이후에는 다시 0 부터 증가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74869" y="3028208"/>
            <a:ext cx="8284304" cy="2939041"/>
          </a:xfrm>
          <a:custGeom>
            <a:avLst/>
            <a:gdLst/>
            <a:ahLst/>
            <a:cxnLst/>
            <a:rect l="l" t="t" r="r" b="b"/>
            <a:pathLst>
              <a:path w="8284304" h="2939041">
                <a:moveTo>
                  <a:pt x="0" y="0"/>
                </a:moveTo>
                <a:lnTo>
                  <a:pt x="8284305" y="0"/>
                </a:lnTo>
                <a:lnTo>
                  <a:pt x="8284305" y="2939041"/>
                </a:lnTo>
                <a:lnTo>
                  <a:pt x="0" y="2939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31" r="-336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659174" y="3028208"/>
            <a:ext cx="7600126" cy="1890531"/>
          </a:xfrm>
          <a:custGeom>
            <a:avLst/>
            <a:gdLst/>
            <a:ahLst/>
            <a:cxnLst/>
            <a:rect l="l" t="t" r="r" b="b"/>
            <a:pathLst>
              <a:path w="7600126" h="1890531">
                <a:moveTo>
                  <a:pt x="0" y="0"/>
                </a:moveTo>
                <a:lnTo>
                  <a:pt x="7600126" y="0"/>
                </a:lnTo>
                <a:lnTo>
                  <a:pt x="7600126" y="1890531"/>
                </a:lnTo>
                <a:lnTo>
                  <a:pt x="0" y="18905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659174" y="4918739"/>
            <a:ext cx="6939154" cy="2801683"/>
          </a:xfrm>
          <a:custGeom>
            <a:avLst/>
            <a:gdLst/>
            <a:ahLst/>
            <a:cxnLst/>
            <a:rect l="l" t="t" r="r" b="b"/>
            <a:pathLst>
              <a:path w="6939154" h="2801683">
                <a:moveTo>
                  <a:pt x="0" y="0"/>
                </a:moveTo>
                <a:lnTo>
                  <a:pt x="6939154" y="0"/>
                </a:lnTo>
                <a:lnTo>
                  <a:pt x="6939154" y="2801684"/>
                </a:lnTo>
                <a:lnTo>
                  <a:pt x="0" y="28016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Waveform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8437" y="2161433"/>
            <a:ext cx="449159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Offset 시나리오 - RANDOM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4869" y="6017572"/>
            <a:ext cx="11767640" cy="260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i_bypass = 0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i_offset_val = 5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i_data = RANDOM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i_offset_val 값과 랜덤 생성된 i_RGBdata를 더해서 o_RGBdata 출력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74869" y="2859462"/>
            <a:ext cx="6435155" cy="3439579"/>
          </a:xfrm>
          <a:custGeom>
            <a:avLst/>
            <a:gdLst/>
            <a:ahLst/>
            <a:cxnLst/>
            <a:rect l="l" t="t" r="r" b="b"/>
            <a:pathLst>
              <a:path w="6435155" h="3439579">
                <a:moveTo>
                  <a:pt x="0" y="0"/>
                </a:moveTo>
                <a:lnTo>
                  <a:pt x="6435155" y="0"/>
                </a:lnTo>
                <a:lnTo>
                  <a:pt x="6435155" y="3439579"/>
                </a:lnTo>
                <a:lnTo>
                  <a:pt x="0" y="3439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841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810024" y="3215062"/>
            <a:ext cx="9183521" cy="2491030"/>
          </a:xfrm>
          <a:custGeom>
            <a:avLst/>
            <a:gdLst/>
            <a:ahLst/>
            <a:cxnLst/>
            <a:rect l="l" t="t" r="r" b="b"/>
            <a:pathLst>
              <a:path w="9183521" h="2491030">
                <a:moveTo>
                  <a:pt x="0" y="0"/>
                </a:moveTo>
                <a:lnTo>
                  <a:pt x="9183521" y="0"/>
                </a:lnTo>
                <a:lnTo>
                  <a:pt x="9183521" y="2491030"/>
                </a:lnTo>
                <a:lnTo>
                  <a:pt x="0" y="24910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810024" y="5706092"/>
            <a:ext cx="8230333" cy="3302421"/>
          </a:xfrm>
          <a:custGeom>
            <a:avLst/>
            <a:gdLst/>
            <a:ahLst/>
            <a:cxnLst/>
            <a:rect l="l" t="t" r="r" b="b"/>
            <a:pathLst>
              <a:path w="8230333" h="3302421">
                <a:moveTo>
                  <a:pt x="0" y="0"/>
                </a:moveTo>
                <a:lnTo>
                  <a:pt x="8230333" y="0"/>
                </a:lnTo>
                <a:lnTo>
                  <a:pt x="8230333" y="3302421"/>
                </a:lnTo>
                <a:lnTo>
                  <a:pt x="0" y="33024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Waveform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8437" y="2161433"/>
            <a:ext cx="449159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Offset 시나리오 - FIX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4869" y="6360472"/>
            <a:ext cx="11767640" cy="347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i_bypass = 0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i_offset_val = 500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fix_rdata = 0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fix_gdata = 300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fix_bdata = 600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i_offset_val 값과 fix_data가 더해져 출력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74869" y="3149009"/>
            <a:ext cx="8483123" cy="2746411"/>
          </a:xfrm>
          <a:custGeom>
            <a:avLst/>
            <a:gdLst/>
            <a:ahLst/>
            <a:cxnLst/>
            <a:rect l="l" t="t" r="r" b="b"/>
            <a:pathLst>
              <a:path w="8483123" h="2746411">
                <a:moveTo>
                  <a:pt x="0" y="0"/>
                </a:moveTo>
                <a:lnTo>
                  <a:pt x="8483124" y="0"/>
                </a:lnTo>
                <a:lnTo>
                  <a:pt x="8483124" y="2746411"/>
                </a:lnTo>
                <a:lnTo>
                  <a:pt x="0" y="2746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857993" y="3149009"/>
            <a:ext cx="7401307" cy="2146379"/>
          </a:xfrm>
          <a:custGeom>
            <a:avLst/>
            <a:gdLst/>
            <a:ahLst/>
            <a:cxnLst/>
            <a:rect l="l" t="t" r="r" b="b"/>
            <a:pathLst>
              <a:path w="7401307" h="2146379">
                <a:moveTo>
                  <a:pt x="0" y="0"/>
                </a:moveTo>
                <a:lnTo>
                  <a:pt x="7401307" y="0"/>
                </a:lnTo>
                <a:lnTo>
                  <a:pt x="7401307" y="2146379"/>
                </a:lnTo>
                <a:lnTo>
                  <a:pt x="0" y="2146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857993" y="5295388"/>
            <a:ext cx="7166132" cy="2848537"/>
          </a:xfrm>
          <a:custGeom>
            <a:avLst/>
            <a:gdLst/>
            <a:ahLst/>
            <a:cxnLst/>
            <a:rect l="l" t="t" r="r" b="b"/>
            <a:pathLst>
              <a:path w="7166132" h="2848537">
                <a:moveTo>
                  <a:pt x="0" y="0"/>
                </a:moveTo>
                <a:lnTo>
                  <a:pt x="7166131" y="0"/>
                </a:lnTo>
                <a:lnTo>
                  <a:pt x="7166131" y="2848537"/>
                </a:lnTo>
                <a:lnTo>
                  <a:pt x="0" y="2848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Waveform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8437" y="2161433"/>
            <a:ext cx="473613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Offset 시나리오 - INCREASE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4869" y="6181170"/>
            <a:ext cx="11767640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i_bypass = 0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i_offset_val = 500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i_offset_val에 매 클럭마다 1씩 증가하여 출력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95449" y="3294908"/>
            <a:ext cx="7521084" cy="2923821"/>
          </a:xfrm>
          <a:custGeom>
            <a:avLst/>
            <a:gdLst/>
            <a:ahLst/>
            <a:cxnLst/>
            <a:rect l="l" t="t" r="r" b="b"/>
            <a:pathLst>
              <a:path w="7521084" h="2923821">
                <a:moveTo>
                  <a:pt x="0" y="0"/>
                </a:moveTo>
                <a:lnTo>
                  <a:pt x="7521084" y="0"/>
                </a:lnTo>
                <a:lnTo>
                  <a:pt x="7521084" y="2923821"/>
                </a:lnTo>
                <a:lnTo>
                  <a:pt x="0" y="29238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016533" y="3294908"/>
            <a:ext cx="8463705" cy="2063028"/>
          </a:xfrm>
          <a:custGeom>
            <a:avLst/>
            <a:gdLst/>
            <a:ahLst/>
            <a:cxnLst/>
            <a:rect l="l" t="t" r="r" b="b"/>
            <a:pathLst>
              <a:path w="8463705" h="2063028">
                <a:moveTo>
                  <a:pt x="0" y="0"/>
                </a:moveTo>
                <a:lnTo>
                  <a:pt x="8463705" y="0"/>
                </a:lnTo>
                <a:lnTo>
                  <a:pt x="8463705" y="2063028"/>
                </a:lnTo>
                <a:lnTo>
                  <a:pt x="0" y="20630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062024" y="5357936"/>
            <a:ext cx="8160972" cy="2632831"/>
          </a:xfrm>
          <a:custGeom>
            <a:avLst/>
            <a:gdLst/>
            <a:ahLst/>
            <a:cxnLst/>
            <a:rect l="l" t="t" r="r" b="b"/>
            <a:pathLst>
              <a:path w="8160972" h="2632831">
                <a:moveTo>
                  <a:pt x="0" y="0"/>
                </a:moveTo>
                <a:lnTo>
                  <a:pt x="8160972" y="0"/>
                </a:lnTo>
                <a:lnTo>
                  <a:pt x="8160972" y="2632831"/>
                </a:lnTo>
                <a:lnTo>
                  <a:pt x="0" y="26328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476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Waveform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8437" y="2161433"/>
            <a:ext cx="696809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Offset 시나리오 - FIX corner case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4869" y="6360472"/>
            <a:ext cx="11767640" cy="260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i_bypass = 0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i_offset_val = 1023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fix_data = 1023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i_offset_val 값과 fix_data를 모두 최댓값으로 설정하여 출력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7287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17048" y="2043166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3" y="0"/>
                </a:lnTo>
                <a:lnTo>
                  <a:pt x="496093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65094" y="5799696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17048" y="2652766"/>
            <a:ext cx="11301259" cy="3136099"/>
          </a:xfrm>
          <a:custGeom>
            <a:avLst/>
            <a:gdLst/>
            <a:ahLst/>
            <a:cxnLst/>
            <a:rect l="l" t="t" r="r" b="b"/>
            <a:pathLst>
              <a:path w="11301259" h="3136099">
                <a:moveTo>
                  <a:pt x="0" y="0"/>
                </a:moveTo>
                <a:lnTo>
                  <a:pt x="11301259" y="0"/>
                </a:lnTo>
                <a:lnTo>
                  <a:pt x="11301259" y="3136100"/>
                </a:lnTo>
                <a:lnTo>
                  <a:pt x="0" y="3136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40479" y="2038086"/>
            <a:ext cx="1875297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Design Spec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Design Spec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7761" y="5741241"/>
            <a:ext cx="2827588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Target Design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5094" y="6265751"/>
            <a:ext cx="14914168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입력된 Video Signal을 function 설정 값에 따라 Bypass 또는 offset 처리 후 출력하는 IP</a:t>
            </a:r>
          </a:p>
        </p:txBody>
      </p:sp>
      <p:sp>
        <p:nvSpPr>
          <p:cNvPr id="17" name="Freeform 17"/>
          <p:cNvSpPr/>
          <p:nvPr/>
        </p:nvSpPr>
        <p:spPr>
          <a:xfrm>
            <a:off x="1565094" y="6848717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057761" y="6790262"/>
            <a:ext cx="1823586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Function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5094" y="7314772"/>
            <a:ext cx="14914168" cy="135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Bypass Mode</a:t>
            </a: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Offset Mode</a:t>
            </a:r>
          </a:p>
          <a:p>
            <a:pPr marL="561336" lvl="1" indent="-280668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초기 세팅 후 Mode 선택값 변동없음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7" name="Freeform 7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2686215" y="4373563"/>
            <a:ext cx="12915570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b="1" spc="-16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</a:t>
            </a:r>
            <a:r>
              <a:rPr lang="en-US" sz="8000" b="1" spc="-1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Conclusion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Trouble Shooting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48437" y="2161433"/>
            <a:ext cx="859887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Edge Detection이 왜 필요한가?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11711" y="3067613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904378" y="3009158"/>
            <a:ext cx="779268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Pixel은 Level, Line/Frame은 Edge?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04378" y="3581293"/>
            <a:ext cx="15354922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Pixel 비교</a:t>
            </a:r>
          </a:p>
          <a:p>
            <a:pPr marL="1079492" lvl="2" indent="-359831" algn="l">
              <a:lnSpc>
                <a:spcPts val="3499"/>
              </a:lnSpc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개별 데이터 수집: 픽셀은 하나씩 독립적으로 처리하기 때문에 시작/끝 구분이 불필요</a:t>
            </a:r>
          </a:p>
          <a:p>
            <a:pPr marL="539746" lvl="1" indent="-269873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Line/Frame 비교 (Edge Detection)</a:t>
            </a:r>
          </a:p>
          <a:p>
            <a:pPr marL="1079492" lvl="2" indent="-359831" algn="l">
              <a:lnSpc>
                <a:spcPts val="3499"/>
              </a:lnSpc>
              <a:spcBef>
                <a:spcPct val="0"/>
              </a:spcBef>
              <a:buAutoNum type="alphaL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그룹 단위 데이터 수집: 여러 픽셀/라인을 모아서 처리하기 때문에 완성 시점을 명확히 알아야 함</a:t>
            </a:r>
          </a:p>
        </p:txBody>
      </p:sp>
      <p:sp>
        <p:nvSpPr>
          <p:cNvPr id="16" name="Freeform 16"/>
          <p:cNvSpPr/>
          <p:nvPr/>
        </p:nvSpPr>
        <p:spPr>
          <a:xfrm>
            <a:off x="1411711" y="5643173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1"/>
                </a:lnTo>
                <a:lnTo>
                  <a:pt x="0" y="369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04378" y="5584718"/>
            <a:ext cx="779268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Level Check의 문제점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04378" y="6156853"/>
            <a:ext cx="15354922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Level Check로 Line/Frame을 처리하면 매 클락마다 같은 라인이 반복돼서 추가됨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→ Queue 오염, 비교 결과 엉망!!</a:t>
            </a:r>
          </a:p>
        </p:txBody>
      </p:sp>
      <p:sp>
        <p:nvSpPr>
          <p:cNvPr id="19" name="Freeform 19"/>
          <p:cNvSpPr/>
          <p:nvPr/>
        </p:nvSpPr>
        <p:spPr>
          <a:xfrm>
            <a:off x="1374869" y="7209084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867536" y="7150629"/>
            <a:ext cx="779268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해결: Edge Detection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67536" y="7722764"/>
            <a:ext cx="15354922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De/VSYNC 1 → 0 순간만 1회 실행하여 완성 시점을 명확하게 지정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De falling edge → Line 완성 시점, VSYNC falling edge → Frame 완성 시점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Trouble Shooting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48437" y="2161433"/>
            <a:ext cx="859887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마지막 프레임 누락 문제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11711" y="3067613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904378" y="3009158"/>
            <a:ext cx="779268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문제 상황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04378" y="3581293"/>
            <a:ext cx="15354922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Scoreboard에서 프레임 단위 비교 시 마지막 프레임이 누락되는 현상 발생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74869" y="4385873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1"/>
                </a:lnTo>
                <a:lnTo>
                  <a:pt x="0" y="369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867536" y="4327418"/>
            <a:ext cx="779268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원인 분석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67536" y="4899553"/>
            <a:ext cx="15354922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VSYNC는 프레임 시작 신호이므로, VSYNC falling edge를 이전 프레임의 완성 시점으로 사용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→ 마지막 프레임은 다음 VSYNC가 없어 Queue에 Push되지 않음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→ run_phase 종료 시 current_frame 버퍼에만 남아있음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→ 비교되지 않고 시뮬레이션 종료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Trouble Shooting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48437" y="2161433"/>
            <a:ext cx="859887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마지막 프레임 누락 문제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11711" y="3067613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904378" y="3009158"/>
            <a:ext cx="779268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해결 방법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04378" y="3581293"/>
            <a:ext cx="15354922" cy="391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남은 프레임 데이터를 Queue에 추가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- current_c_frame → c_frame_q.push_back() 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Queue 소진 및 비교  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- 남은 Line 데이터 모두 비교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- 남은 Frame 데이터 모두 비교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Queue 정합성 체크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- 모든 Queue가 비워졌는지 확인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=&gt; 마지막 프레임을 포함한 모든 데이터 비교 완료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>
                    <a:solidFill>
                      <a:srgbClr val="FFFFFF"/>
                    </a:solidFill>
                    <a:latin typeface="각진펜"/>
                    <a:ea typeface="각진펜"/>
                    <a:cs typeface="각진펜"/>
                    <a:sym typeface="각진펜"/>
                  </a:rPr>
                  <a:t>ㅏ</a:t>
                </a:r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Trouble Shooting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48437" y="2161433"/>
            <a:ext cx="859887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 계층 간 rand 중복 선언 문제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74869" y="5446316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67536" y="5387861"/>
            <a:ext cx="779268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해결 방법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8437" y="5944013"/>
            <a:ext cx="1319530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 계층 구조에서 변수의 randomization 주체가 어느 계층에 있는지 명확히 설계해야 함. </a:t>
            </a:r>
          </a:p>
        </p:txBody>
      </p:sp>
      <p:sp>
        <p:nvSpPr>
          <p:cNvPr id="16" name="Freeform 16"/>
          <p:cNvSpPr/>
          <p:nvPr/>
        </p:nvSpPr>
        <p:spPr>
          <a:xfrm>
            <a:off x="1486587" y="3396168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1"/>
                </a:lnTo>
                <a:lnTo>
                  <a:pt x="0" y="369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79254" y="3337713"/>
            <a:ext cx="779268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문제 상황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42413" y="3894080"/>
            <a:ext cx="1485900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lb_ro_user_seq_c에서 fix_r_data, fix_g_data, fix_b_data를 rand로 선언했으나, 상위 Sequence에서 직접 값을 할당받기 때문에 rand 선언이 무의미. 코드 의도가 불명확해지는 문제 발생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74869" y="4342658"/>
            <a:ext cx="8921579" cy="4683829"/>
          </a:xfrm>
          <a:custGeom>
            <a:avLst/>
            <a:gdLst/>
            <a:ahLst/>
            <a:cxnLst/>
            <a:rect l="l" t="t" r="r" b="b"/>
            <a:pathLst>
              <a:path w="8921579" h="4683829">
                <a:moveTo>
                  <a:pt x="0" y="0"/>
                </a:moveTo>
                <a:lnTo>
                  <a:pt x="8921580" y="0"/>
                </a:lnTo>
                <a:lnTo>
                  <a:pt x="8921580" y="4683829"/>
                </a:lnTo>
                <a:lnTo>
                  <a:pt x="0" y="4683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Discussion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48437" y="2161433"/>
            <a:ext cx="555306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Delay Error : 1Line + 2 Clock Delay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4869" y="2961533"/>
            <a:ext cx="1543989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문제 상황 : Design Spec에서는 Offset 일 때는 1line + 1clk delay라고 명시되어있지만 실제로는 2 Clock Delay 발생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74869" y="2228108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489154" y="5120302"/>
            <a:ext cx="4458194" cy="3471987"/>
          </a:xfrm>
          <a:custGeom>
            <a:avLst/>
            <a:gdLst/>
            <a:ahLst/>
            <a:cxnLst/>
            <a:rect l="l" t="t" r="r" b="b"/>
            <a:pathLst>
              <a:path w="4458194" h="3471987">
                <a:moveTo>
                  <a:pt x="0" y="0"/>
                </a:moveTo>
                <a:lnTo>
                  <a:pt x="4458194" y="0"/>
                </a:lnTo>
                <a:lnTo>
                  <a:pt x="4458194" y="3471987"/>
                </a:lnTo>
                <a:lnTo>
                  <a:pt x="0" y="3471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74869" y="4834183"/>
            <a:ext cx="7782781" cy="2022112"/>
          </a:xfrm>
          <a:custGeom>
            <a:avLst/>
            <a:gdLst/>
            <a:ahLst/>
            <a:cxnLst/>
            <a:rect l="l" t="t" r="r" b="b"/>
            <a:pathLst>
              <a:path w="7782781" h="2022112">
                <a:moveTo>
                  <a:pt x="0" y="0"/>
                </a:moveTo>
                <a:lnTo>
                  <a:pt x="7782781" y="0"/>
                </a:lnTo>
                <a:lnTo>
                  <a:pt x="7782781" y="2022112"/>
                </a:lnTo>
                <a:lnTo>
                  <a:pt x="0" y="2022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Discussion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48437" y="2161433"/>
            <a:ext cx="555306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Delay Error : 1Line + 2 Clock Delay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4869" y="2961533"/>
            <a:ext cx="1543989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원인 : linebuf_rgboffset_top에서 Output data clock 동기화 및 Line Buffer에서 din clock 동기화 문제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48437" y="4129333"/>
            <a:ext cx="564951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Line Buffer에서 din clock 동기화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78296" y="4239858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912962" y="4085483"/>
            <a:ext cx="564951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Output data clock 동기화</a:t>
            </a:r>
          </a:p>
        </p:txBody>
      </p:sp>
      <p:sp>
        <p:nvSpPr>
          <p:cNvPr id="19" name="Freeform 19"/>
          <p:cNvSpPr/>
          <p:nvPr/>
        </p:nvSpPr>
        <p:spPr>
          <a:xfrm>
            <a:off x="10242821" y="4196008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Result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8844" y="2717727"/>
            <a:ext cx="15350313" cy="377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핵심 구현 내용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</a:t>
            </a:r>
          </a:p>
          <a:p>
            <a:pPr marL="1754017" lvl="3" indent="-438504" algn="l">
              <a:lnSpc>
                <a:spcPts val="3791"/>
              </a:lnSpc>
              <a:buFont typeface="Arial"/>
              <a:buChar char="￭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3가지 Data Mode (RANDOM/FIX/INCREASE) 구현</a:t>
            </a:r>
          </a:p>
          <a:p>
            <a:pPr marL="1754017" lvl="3" indent="-438504" algn="l">
              <a:lnSpc>
                <a:spcPts val="3791"/>
              </a:lnSpc>
              <a:buFont typeface="Arial"/>
              <a:buChar char="￭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Constraint를 활용한 시나리오 기반 검증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Scoreboard</a:t>
            </a:r>
          </a:p>
          <a:p>
            <a:pPr marL="1754017" lvl="3" indent="-438504" algn="l">
              <a:lnSpc>
                <a:spcPts val="3791"/>
              </a:lnSpc>
              <a:buFont typeface="Arial"/>
              <a:buChar char="￭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Pixel/Line/Frame 3-Tier 검증 아키텍처</a:t>
            </a:r>
          </a:p>
          <a:p>
            <a:pPr marL="1754017" lvl="3" indent="-438504" algn="l">
              <a:lnSpc>
                <a:spcPts val="3791"/>
              </a:lnSpc>
              <a:buFont typeface="Arial"/>
              <a:buChar char="￭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 Model 기반 Golden Reference 비교</a:t>
            </a:r>
          </a:p>
          <a:p>
            <a:pPr marL="1754017" lvl="3" indent="-438504" algn="l">
              <a:lnSpc>
                <a:spcPts val="3791"/>
              </a:lnSpc>
              <a:buFont typeface="Arial"/>
              <a:buChar char="￭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Edge Detection을 통한 정확한 비교 시점 제어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74869" y="215515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87836" y="2088479"/>
            <a:ext cx="106856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결론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050091"/>
            <a:ext cx="15350313" cy="2964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 검증 환경을 직접 구축하면서 Scoreboard 설계, Queue 관리, Phase 기반 처리 방식 습득</a:t>
            </a:r>
          </a:p>
          <a:p>
            <a:pPr algn="l">
              <a:lnSpc>
                <a:spcPts val="839"/>
              </a:lnSpc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61340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Agent, Monitor, Scoreboard을 구현하며 각 컴포넌트의 유기적 연결과 Data Flow에 대한 깊은 이해  </a:t>
            </a:r>
          </a:p>
          <a:p>
            <a:pPr marL="129540" lvl="1" indent="-64770" algn="l">
              <a:lnSpc>
                <a:spcPts val="839"/>
              </a:lnSpc>
              <a:buFont typeface="Arial"/>
              <a:buChar char="•"/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61340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프레임 누락 문제를 해결하는 과정에서 UVM Phase의 실제 활용법과 시뮬레이션 전체 타이밍 중요성에 대한 이해도 향상</a:t>
            </a:r>
          </a:p>
          <a:p>
            <a:pPr algn="l">
              <a:lnSpc>
                <a:spcPts val="3791"/>
              </a:lnSpc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791"/>
              </a:lnSpc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028700" y="6621466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641667" y="6554791"/>
            <a:ext cx="175032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배운 점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85350" y="3917951"/>
            <a:ext cx="851730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b="1" spc="-16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감사합니다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7287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17048" y="2043166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3" y="0"/>
                </a:lnTo>
                <a:lnTo>
                  <a:pt x="496093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99523" y="2711222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40479" y="2019036"/>
            <a:ext cx="152883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Function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Design Spec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92190" y="2652766"/>
            <a:ext cx="1823586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Bypass Mode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7048" y="3224902"/>
            <a:ext cx="14914168" cy="135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첫 번째 i_vsync가 동작하기 전에 i_bypass = HIGH</a:t>
            </a: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Line buffer 및 offset 처리없이 Video Signal 입력을 1 Clock delay 후 그대로 출력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499523" y="4392170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92190" y="4333715"/>
            <a:ext cx="1823586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Offset Mode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7048" y="4858226"/>
            <a:ext cx="14914168" cy="226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첫 번째 i_vsync가 동작하기 전에 i_bypass = LOW</a:t>
            </a: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Line buffer(1 line + 1 clock delay)</a:t>
            </a: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각 R, G, B data에 i_offset_val(offset value)를 더해서 출력</a:t>
            </a: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더한 값이 bit size 최대값을 초과하면 최대값으로 출력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17048" y="7634105"/>
            <a:ext cx="14914168" cy="89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i_bypass와 i_offset_val은 동시에 세팅되며 처음 세팅 이후 변동되지 않는다.</a:t>
            </a:r>
          </a:p>
          <a:p>
            <a:pPr marL="561336" lvl="1" indent="-280668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(i_vsw, i_vbp, …도 이 신호들과 동시에 세팅해야 하며 변동되지 않음)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46770" y="6948975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039437" y="6890520"/>
            <a:ext cx="1823586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제한사항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7287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44385" y="2043166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99523" y="2807741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40479" y="2009511"/>
            <a:ext cx="3145654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검증 요구사항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Design Verification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92190" y="2730236"/>
            <a:ext cx="414776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Random Frame Size Test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7048" y="3377301"/>
            <a:ext cx="10005970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다양한 Frame Size(VSW, VBP,…) 에서 DUT가 정상 동작하는지 확인</a:t>
            </a:r>
          </a:p>
        </p:txBody>
      </p:sp>
      <p:sp>
        <p:nvSpPr>
          <p:cNvPr id="16" name="Freeform 16"/>
          <p:cNvSpPr/>
          <p:nvPr/>
        </p:nvSpPr>
        <p:spPr>
          <a:xfrm>
            <a:off x="1499523" y="4303166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92190" y="4225661"/>
            <a:ext cx="372912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Random RGB Data Test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7048" y="4892411"/>
            <a:ext cx="14914168" cy="302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다양한 RGB Data가 입력되었을 때 DUT가 정상 동작하는지 확인 (RGB_WIDTH 고려)</a:t>
            </a:r>
          </a:p>
          <a:p>
            <a:pPr algn="l">
              <a:lnSpc>
                <a:spcPts val="839"/>
              </a:lnSpc>
            </a:pPr>
            <a:endParaRPr lang="en-US" sz="25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Random Data : 매 clock마다 R, G, B data에 Random한 값이 입력될 경우</a:t>
            </a:r>
          </a:p>
          <a:p>
            <a:pPr algn="l">
              <a:lnSpc>
                <a:spcPts val="839"/>
              </a:lnSpc>
            </a:pPr>
            <a:endParaRPr lang="en-US" sz="25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Fix Data : R, G, B data에 고정된 값이 입력될 경우</a:t>
            </a:r>
          </a:p>
          <a:p>
            <a:pPr algn="l">
              <a:lnSpc>
                <a:spcPts val="839"/>
              </a:lnSpc>
            </a:pPr>
            <a:endParaRPr lang="en-US" sz="25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Increasing Data : 한 frame 동안 매 clock 마다 R, G, B data가 0부터 bit size 최대값까지 증가하며, 최대치를 넘을 경우 다시 0으로 순환 반복되는 값이 입력될 경우 (매 frame 마다 0으로 다시 시작)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17048" y="8494132"/>
            <a:ext cx="14914168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l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DUT의 bypass, offset 기능이 정상 동작하는지 확인한다. 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46770" y="8028077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039437" y="7950572"/>
            <a:ext cx="182358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Mode Test</a:t>
            </a:r>
          </a:p>
        </p:txBody>
      </p:sp>
      <p:sp>
        <p:nvSpPr>
          <p:cNvPr id="22" name="Freeform 22"/>
          <p:cNvSpPr/>
          <p:nvPr/>
        </p:nvSpPr>
        <p:spPr>
          <a:xfrm>
            <a:off x="12634447" y="1917137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1"/>
                </a:lnTo>
                <a:lnTo>
                  <a:pt x="0" y="3695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3127114" y="1839632"/>
            <a:ext cx="182358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참고사항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34447" y="2450167"/>
            <a:ext cx="4728162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*3가지 검증 요구사항에서 hsync, vsync, de 신호의 delay가 올바른지 check할 필요는 없으며, Output data만 Input data 대비 잘 출력되었는지 확인하면 된다.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948860" y="2165521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699280" y="3100820"/>
            <a:ext cx="1277756" cy="1277756"/>
          </a:xfrm>
          <a:custGeom>
            <a:avLst/>
            <a:gdLst/>
            <a:ahLst/>
            <a:cxnLst/>
            <a:rect l="l" t="t" r="r" b="b"/>
            <a:pathLst>
              <a:path w="1277756" h="1277756">
                <a:moveTo>
                  <a:pt x="0" y="0"/>
                </a:moveTo>
                <a:lnTo>
                  <a:pt x="1277756" y="0"/>
                </a:lnTo>
                <a:lnTo>
                  <a:pt x="1277756" y="1277757"/>
                </a:lnTo>
                <a:lnTo>
                  <a:pt x="0" y="127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632954" y="2062334"/>
            <a:ext cx="1842008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Language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97919" y="4734438"/>
            <a:ext cx="3880478" cy="2292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System Verilog</a:t>
            </a:r>
          </a:p>
          <a:p>
            <a:pPr algn="l">
              <a:lnSpc>
                <a:spcPts val="3499"/>
              </a:lnSpc>
            </a:pPr>
            <a:endParaRPr lang="en-US" sz="35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499"/>
              </a:lnSpc>
            </a:pPr>
            <a:endParaRPr lang="en-US" sz="35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499"/>
              </a:lnSpc>
            </a:pPr>
            <a:endParaRPr lang="en-US" sz="35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800"/>
              </a:lnSpc>
            </a:pPr>
            <a:endParaRPr lang="en-US" sz="35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구현 환경</a:t>
            </a:r>
          </a:p>
        </p:txBody>
      </p:sp>
      <p:sp>
        <p:nvSpPr>
          <p:cNvPr id="15" name="Freeform 15"/>
          <p:cNvSpPr/>
          <p:nvPr/>
        </p:nvSpPr>
        <p:spPr>
          <a:xfrm>
            <a:off x="9144000" y="2213599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534076" y="3415144"/>
            <a:ext cx="1944730" cy="609443"/>
          </a:xfrm>
          <a:custGeom>
            <a:avLst/>
            <a:gdLst/>
            <a:ahLst/>
            <a:cxnLst/>
            <a:rect l="l" t="t" r="r" b="b"/>
            <a:pathLst>
              <a:path w="1944730" h="609443">
                <a:moveTo>
                  <a:pt x="0" y="0"/>
                </a:moveTo>
                <a:lnTo>
                  <a:pt x="1944730" y="0"/>
                </a:lnTo>
                <a:lnTo>
                  <a:pt x="1944730" y="609443"/>
                </a:lnTo>
                <a:lnTo>
                  <a:pt x="0" y="6094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0643" b="-48849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238278" y="3320990"/>
            <a:ext cx="1089802" cy="1089802"/>
          </a:xfrm>
          <a:custGeom>
            <a:avLst/>
            <a:gdLst/>
            <a:ahLst/>
            <a:cxnLst/>
            <a:rect l="l" t="t" r="r" b="b"/>
            <a:pathLst>
              <a:path w="1089802" h="1089802">
                <a:moveTo>
                  <a:pt x="0" y="0"/>
                </a:moveTo>
                <a:lnTo>
                  <a:pt x="1089802" y="0"/>
                </a:lnTo>
                <a:lnTo>
                  <a:pt x="1089802" y="1089802"/>
                </a:lnTo>
                <a:lnTo>
                  <a:pt x="0" y="10898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813855" y="3320990"/>
            <a:ext cx="1234446" cy="1234446"/>
          </a:xfrm>
          <a:custGeom>
            <a:avLst/>
            <a:gdLst/>
            <a:ahLst/>
            <a:cxnLst/>
            <a:rect l="l" t="t" r="r" b="b"/>
            <a:pathLst>
              <a:path w="1234446" h="1234446">
                <a:moveTo>
                  <a:pt x="0" y="0"/>
                </a:moveTo>
                <a:lnTo>
                  <a:pt x="1234446" y="0"/>
                </a:lnTo>
                <a:lnTo>
                  <a:pt x="1234446" y="1234446"/>
                </a:lnTo>
                <a:lnTo>
                  <a:pt x="0" y="12344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962590" y="3320990"/>
            <a:ext cx="2412308" cy="759877"/>
          </a:xfrm>
          <a:custGeom>
            <a:avLst/>
            <a:gdLst/>
            <a:ahLst/>
            <a:cxnLst/>
            <a:rect l="l" t="t" r="r" b="b"/>
            <a:pathLst>
              <a:path w="2412308" h="759877">
                <a:moveTo>
                  <a:pt x="0" y="0"/>
                </a:moveTo>
                <a:lnTo>
                  <a:pt x="2412307" y="0"/>
                </a:lnTo>
                <a:lnTo>
                  <a:pt x="2412307" y="759876"/>
                </a:lnTo>
                <a:lnTo>
                  <a:pt x="0" y="7598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783179" y="4734438"/>
            <a:ext cx="5823974" cy="414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VSCODE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synopsys VCS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EDAPlayground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Cadence xcelium 23.09</a:t>
            </a:r>
          </a:p>
          <a:p>
            <a:pPr algn="l">
              <a:lnSpc>
                <a:spcPts val="3499"/>
              </a:lnSpc>
            </a:pPr>
            <a:endParaRPr lang="en-US" sz="35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499"/>
              </a:lnSpc>
            </a:pPr>
            <a:endParaRPr lang="en-US" sz="35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499"/>
              </a:lnSpc>
            </a:pPr>
            <a:endParaRPr lang="en-US" sz="35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800"/>
              </a:lnSpc>
            </a:pPr>
            <a:endParaRPr lang="en-US" sz="35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640094" y="2137399"/>
            <a:ext cx="119724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Tool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2792" y="4373563"/>
            <a:ext cx="1004241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b="1" spc="-16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</a:t>
            </a:r>
            <a:r>
              <a:rPr lang="en-US" sz="8000" b="1" spc="-1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TEST Structure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Verification Scenario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90949" y="2353829"/>
            <a:ext cx="14255554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Scenario 1 : Bypass Mode 검증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46" lvl="1" indent="-269873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입력 데이터가 Line Buffer나 Offset 연산 로직을 거치지 않고, 입력 값 그대로 변화 없이 출력되는지 검증한다.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90949" y="4210203"/>
            <a:ext cx="14255554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Scenario 2 : Offset Mode 검증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46" lvl="1" indent="-269873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입력 데이터에 대한 연산 결과가 최댓값을 초과하는 경우, 오버플로우 없이 최댓값으로 고정되는지 검증한다.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187671" y="4248303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87671" y="2391929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6216650"/>
            <a:ext cx="14009936" cy="304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공통 시나리오</a:t>
            </a:r>
          </a:p>
          <a:p>
            <a:pPr marL="539746" lvl="1" indent="-269873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Random RGB Data: 매 클럭마다 무작위 값을 입력.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46" lvl="1" indent="-269873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Fix RGB Data: 프레임 전체 기간 동안 고정된 단일 값을 입력.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39746" lvl="1" indent="-269873" algn="l">
              <a:lnSpc>
                <a:spcPts val="3499"/>
              </a:lnSpc>
              <a:buAutoNum type="arabicPeriod"/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Increasing RGB Data: 0부터 최대값까지 1씩 증가하며, 최대값 초과 시 0으로 순환하는 데이터 입력.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2362</Words>
  <Application>Microsoft Office PowerPoint</Application>
  <PresentationFormat>사용자 지정</PresentationFormat>
  <Paragraphs>441</Paragraphs>
  <Slides>48</Slides>
  <Notes>4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각진펜</vt:lpstr>
      <vt:lpstr>Arimo</vt:lpstr>
      <vt:lpstr>Arial</vt:lpstr>
      <vt:lpstr>각진펜 Bold</vt:lpstr>
      <vt:lpstr>Calibri</vt:lpstr>
      <vt:lpstr>Gotham Bold</vt:lpstr>
      <vt:lpstr>Office Theme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[UVM] Harman Assignment week 4(UVM Line Buffer Verification))</dc:title>
  <dc:creator>kccistc</dc:creator>
  <cp:lastModifiedBy>kccistc</cp:lastModifiedBy>
  <cp:revision>3</cp:revision>
  <dcterms:created xsi:type="dcterms:W3CDTF">2006-08-16T00:00:00Z</dcterms:created>
  <dcterms:modified xsi:type="dcterms:W3CDTF">2025-12-30T11:25:22Z</dcterms:modified>
  <dc:identifier>DAG8GpJeApE</dc:identifier>
</cp:coreProperties>
</file>